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257" r:id="rId2"/>
    <p:sldId id="302" r:id="rId3"/>
    <p:sldId id="256" r:id="rId4"/>
    <p:sldId id="268" r:id="rId5"/>
    <p:sldId id="292" r:id="rId6"/>
    <p:sldId id="260" r:id="rId7"/>
    <p:sldId id="266" r:id="rId8"/>
    <p:sldId id="289" r:id="rId9"/>
    <p:sldId id="263" r:id="rId10"/>
    <p:sldId id="279" r:id="rId11"/>
    <p:sldId id="288" r:id="rId12"/>
    <p:sldId id="291" r:id="rId13"/>
    <p:sldId id="295" r:id="rId14"/>
    <p:sldId id="297" r:id="rId15"/>
    <p:sldId id="304" r:id="rId16"/>
    <p:sldId id="299" r:id="rId17"/>
    <p:sldId id="300" r:id="rId18"/>
    <p:sldId id="301" r:id="rId19"/>
    <p:sldId id="306" r:id="rId20"/>
    <p:sldId id="305" r:id="rId21"/>
    <p:sldId id="308" r:id="rId22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72" autoAdjust="0"/>
    <p:restoredTop sz="94660"/>
  </p:normalViewPr>
  <p:slideViewPr>
    <p:cSldViewPr snapToGrid="0">
      <p:cViewPr varScale="1">
        <p:scale>
          <a:sx n="87" d="100"/>
          <a:sy n="87" d="100"/>
        </p:scale>
        <p:origin x="378" y="90"/>
      </p:cViewPr>
      <p:guideLst>
        <p:guide orient="horz" pos="2166"/>
        <p:guide pos="38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065F4-530A-41D4-9453-C19C02C66D8B}" type="datetimeFigureOut">
              <a:rPr lang="nl-NL" smtClean="0"/>
              <a:t>22-2-2018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2C413-7FB8-41CE-B80E-52E57B61EE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2721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2C413-7FB8-41CE-B80E-52E57B61EE55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01551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2C413-7FB8-41CE-B80E-52E57B61EE5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35560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2C413-7FB8-41CE-B80E-52E57B61EE55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4096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2C413-7FB8-41CE-B80E-52E57B61EE55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72570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2C413-7FB8-41CE-B80E-52E57B61EE55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65536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aseline="0" dirty="0" smtClean="0"/>
              <a:t>We organiseren zoveel mogelijk in de groepsruimte, bij grote </a:t>
            </a:r>
            <a:r>
              <a:rPr lang="nl-NL" baseline="0" dirty="0" err="1" smtClean="0"/>
              <a:t>kumpulans</a:t>
            </a:r>
            <a:r>
              <a:rPr lang="nl-NL" baseline="0" dirty="0" smtClean="0"/>
              <a:t> of feestjes gaan we elders organiseren.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2C413-7FB8-41CE-B80E-52E57B61EE55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34262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2C413-7FB8-41CE-B80E-52E57B61EE5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09560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2C413-7FB8-41CE-B80E-52E57B61EE5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19763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2C413-7FB8-41CE-B80E-52E57B61EE5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67664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2C413-7FB8-41CE-B80E-52E57B61EE55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59732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2C413-7FB8-41CE-B80E-52E57B61EE55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732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2C413-7FB8-41CE-B80E-52E57B61EE5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07161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2C413-7FB8-41CE-B80E-52E57B61EE55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0683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2C413-7FB8-41CE-B80E-52E57B61EE5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3997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2C413-7FB8-41CE-B80E-52E57B61EE5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241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2C413-7FB8-41CE-B80E-52E57B61EE55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3936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2C413-7FB8-41CE-B80E-52E57B61EE5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4738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2C413-7FB8-41CE-B80E-52E57B61EE5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4860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2C413-7FB8-41CE-B80E-52E57B61EE55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896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2C413-7FB8-41CE-B80E-52E57B61EE5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7704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21787-0D96-41A4-BD6B-B4EBD9E5519B}" type="datetimeFigureOut">
              <a:rPr lang="en-US"/>
              <a:t>2/22/2018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EBD84-422C-4405-8706-EEA2131953CF}" type="slidenum">
              <a:rPr lang="en-US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57D06-441B-414B-BD74-FA58ADAE9B5F}" type="datetimeFigureOut">
              <a:rPr lang="en-US"/>
              <a:t>2/22/2018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66B38-704A-4C39-81B7-F37C41EF8906}" type="slidenum">
              <a:rPr lang="en-US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DFA12-0140-43C0-8D63-CA569CD9D462}" type="datetimeFigureOut">
              <a:rPr lang="en-US"/>
              <a:t>2/22/2018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BA930-45C0-4634-A621-E17DDA5FA995}" type="slidenum">
              <a:rPr lang="en-US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42FD9-6F57-4EAC-95CC-E445ACA4CDEF}" type="datetimeFigureOut">
              <a:rPr lang="en-US"/>
              <a:t>2/22/2018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20F58-B882-40D5-978B-EF82D865E42E}" type="slidenum">
              <a:rPr lang="en-US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3A963-E252-413E-A8AA-8526F0AB684B}" type="datetimeFigureOut">
              <a:rPr lang="en-US"/>
              <a:t>2/22/2018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47E75-223D-4016-89C5-1C7203F62E14}" type="slidenum">
              <a:rPr lang="en-US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DE299-0F7C-44AC-B4FC-B74A40B69FF4}" type="datetimeFigureOut">
              <a:rPr lang="en-US"/>
              <a:t>2/22/2018</a:t>
            </a:fld>
            <a:endParaRPr lang="en-US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DC002-F8B4-456A-8D5E-DDA1B98CFD5C}" type="slidenum">
              <a:rPr lang="en-US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90F1E-5A70-4573-900F-983FD6551D97}" type="datetimeFigureOut">
              <a:rPr lang="en-US"/>
              <a:t>2/22/2018</a:t>
            </a:fld>
            <a:endParaRPr lang="en-US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D6884-004F-4809-A4FE-6C60FEFB660A}" type="slidenum">
              <a:rPr lang="en-US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BC32F-948B-40B2-B5C5-E7BE0AF8114D}" type="datetimeFigureOut">
              <a:rPr lang="en-US"/>
              <a:t>2/22/2018</a:t>
            </a:fld>
            <a:endParaRPr lang="en-US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829AE-67F6-4F20-8AC8-07DE16E3EA36}" type="slidenum">
              <a:rPr lang="en-US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494D4-AE7C-4363-8454-7C161A23D705}" type="datetimeFigureOut">
              <a:rPr lang="en-US"/>
              <a:t>2/22/2018</a:t>
            </a:fld>
            <a:endParaRPr lang="en-US" dirty="0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0E071-38D6-441B-98B2-583BDA750B6B}" type="slidenum">
              <a:rPr lang="en-US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B1051-ED75-4EB4-94FE-64F40D7292D6}" type="datetimeFigureOut">
              <a:rPr lang="en-US"/>
              <a:t>2/22/2018</a:t>
            </a:fld>
            <a:endParaRPr lang="en-US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CF181-F4F6-4EDC-8B5B-007563616CB0}" type="slidenum">
              <a:rPr lang="en-US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478B8-4DDE-446D-8D68-2AA7067A6A88}" type="datetimeFigureOut">
              <a:rPr lang="en-US"/>
              <a:t>2/22/2018</a:t>
            </a:fld>
            <a:endParaRPr lang="en-US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4605F-759B-4896-808F-A98CEFFA8774}" type="slidenum">
              <a:rPr lang="en-US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3DC0C3-DD7F-459D-93D0-840B518DE374}" type="datetimeFigureOut">
              <a:rPr lang="en-US"/>
              <a:t>2/22/2018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08A86C-20AD-421D-AA02-A60233D1E9B0}" type="slidenum">
              <a:rPr lang="en-US"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tree.nu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6.jpe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11" Type="http://schemas.openxmlformats.org/officeDocument/2006/relationships/image" Target="../media/image13.jpg"/><Relationship Id="rId5" Type="http://schemas.openxmlformats.org/officeDocument/2006/relationships/image" Target="../media/image7.jpg"/><Relationship Id="rId10" Type="http://schemas.openxmlformats.org/officeDocument/2006/relationships/image" Target="../media/image12.jpg"/><Relationship Id="rId4" Type="http://schemas.openxmlformats.org/officeDocument/2006/relationships/image" Target="../media/image1.png"/><Relationship Id="rId9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Afbeelding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2936" y="727291"/>
            <a:ext cx="7765816" cy="542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hoek 4"/>
          <p:cNvSpPr/>
          <p:nvPr/>
        </p:nvSpPr>
        <p:spPr>
          <a:xfrm>
            <a:off x="185738" y="173038"/>
            <a:ext cx="11860212" cy="653256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9934" y="240505"/>
            <a:ext cx="4572000" cy="1325563"/>
          </a:xfrm>
        </p:spPr>
        <p:txBody>
          <a:bodyPr/>
          <a:lstStyle/>
          <a:p>
            <a:pPr algn="ctr"/>
            <a:r>
              <a:rPr lang="nl-NL" sz="4000" dirty="0">
                <a:latin typeface="+mn-lt"/>
              </a:rPr>
              <a:t>Project</a:t>
            </a:r>
            <a:br>
              <a:rPr lang="nl-NL" sz="4000" dirty="0">
                <a:latin typeface="+mn-lt"/>
              </a:rPr>
            </a:br>
            <a:r>
              <a:rPr lang="nl-NL" sz="4000" dirty="0" err="1">
                <a:latin typeface="+mn-lt"/>
              </a:rPr>
              <a:t>Rumah</a:t>
            </a:r>
            <a:r>
              <a:rPr lang="nl-NL" sz="4000" dirty="0">
                <a:latin typeface="+mn-lt"/>
              </a:rPr>
              <a:t> </a:t>
            </a:r>
            <a:r>
              <a:rPr lang="nl-NL" sz="4000" dirty="0" err="1">
                <a:latin typeface="+mn-lt"/>
              </a:rPr>
              <a:t>Impian</a:t>
            </a:r>
            <a:r>
              <a:rPr lang="nl-NL" sz="4000" dirty="0">
                <a:latin typeface="+mn-lt"/>
              </a:rPr>
              <a:t> </a:t>
            </a:r>
            <a:r>
              <a:rPr lang="nl-NL" sz="4000" dirty="0" err="1">
                <a:latin typeface="+mn-lt"/>
              </a:rPr>
              <a:t>Kita</a:t>
            </a:r>
            <a:endParaRPr lang="nl-NL" sz="4000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05" y="113242"/>
            <a:ext cx="3182937" cy="1580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06" y="1896533"/>
            <a:ext cx="9847261" cy="4436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20650"/>
            <a:ext cx="11942763" cy="661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70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185738" y="173038"/>
            <a:ext cx="11860212" cy="653256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31746" name="Tekstvak 5"/>
          <p:cNvSpPr txBox="1">
            <a:spLocks noChangeArrowheads="1"/>
          </p:cNvSpPr>
          <p:nvPr/>
        </p:nvSpPr>
        <p:spPr bwMode="auto">
          <a:xfrm>
            <a:off x="741363" y="2511485"/>
            <a:ext cx="10688637" cy="45243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571500" indent="-571500">
              <a:buFontTx/>
              <a:buChar char="•"/>
            </a:pPr>
            <a:r>
              <a:rPr lang="nl-N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Opstellen RIKA-lijst met ingeschrevenen op basis van inschrijving</a:t>
            </a:r>
          </a:p>
          <a:p>
            <a:pPr marL="571500" indent="-571500">
              <a:buFontTx/>
              <a:buChar char="•"/>
            </a:pPr>
            <a:r>
              <a:rPr lang="nl-N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Toewijzing door Volkshuisvesting</a:t>
            </a:r>
          </a:p>
          <a:p>
            <a:pPr marL="571500" indent="-571500">
              <a:buFontTx/>
              <a:buChar char="•"/>
            </a:pPr>
            <a:r>
              <a:rPr lang="nl-N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Inventarisatie van BCRIKA</a:t>
            </a:r>
          </a:p>
          <a:p>
            <a:pPr marL="571500" indent="-571500">
              <a:buFontTx/>
              <a:buChar char="•"/>
            </a:pP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nl-N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verleg met leveranciers: o.a. Bruynzeel</a:t>
            </a:r>
          </a:p>
          <a:p>
            <a:pPr marL="571500" indent="-571500">
              <a:buFontTx/>
              <a:buChar char="•"/>
            </a:pPr>
            <a:r>
              <a:rPr lang="nl-NL" sz="2800" dirty="0" smtClean="0">
                <a:latin typeface="Calibri" panose="020F0502020204030204" pitchFamily="34" charset="0"/>
              </a:rPr>
              <a:t>Volgorde </a:t>
            </a:r>
            <a:r>
              <a:rPr lang="nl-NL" sz="2800" dirty="0">
                <a:latin typeface="Calibri" panose="020F0502020204030204" pitchFamily="34" charset="0"/>
              </a:rPr>
              <a:t>oplevering gebouwen: Eerst gebouw 3 dan 2 en </a:t>
            </a:r>
            <a:r>
              <a:rPr lang="nl-NL" sz="2800" dirty="0" smtClean="0">
                <a:latin typeface="Calibri" panose="020F0502020204030204" pitchFamily="34" charset="0"/>
              </a:rPr>
              <a:t>1</a:t>
            </a:r>
          </a:p>
          <a:p>
            <a:pPr marL="571500" indent="-571500">
              <a:buFontTx/>
              <a:buChar char="•"/>
            </a:pPr>
            <a:r>
              <a:rPr lang="nl-N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Voor ons geldt: eerst gebouw 1 opleveren dan gebouw 2</a:t>
            </a:r>
          </a:p>
          <a:p>
            <a:pPr marL="571500" indent="-571500">
              <a:buFontTx/>
              <a:buChar char="•"/>
            </a:pP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Verwachting oplevering gebouw 1, 1</a:t>
            </a:r>
            <a:r>
              <a:rPr lang="nl-NL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ste</a:t>
            </a: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kwartaal 2019</a:t>
            </a:r>
          </a:p>
          <a:p>
            <a:pPr marL="571500" indent="-571500">
              <a:buFontTx/>
              <a:buChar char="•"/>
            </a:pPr>
            <a:endParaRPr lang="nl-NL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Tx/>
              <a:buChar char="•"/>
            </a:pPr>
            <a:endParaRPr lang="nl-N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Tx/>
              <a:buChar char="•"/>
            </a:pPr>
            <a:endParaRPr lang="nl-NL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1747" name="Afbeelding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363" y="355600"/>
            <a:ext cx="2982912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Ondertitel 3"/>
          <p:cNvSpPr txBox="1"/>
          <p:nvPr/>
        </p:nvSpPr>
        <p:spPr bwMode="auto">
          <a:xfrm>
            <a:off x="6007100" y="1065477"/>
            <a:ext cx="5181600" cy="7815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nl-NL" sz="4000" b="1" dirty="0" smtClean="0">
                <a:latin typeface="Calibri" panose="020F0502020204030204" pitchFamily="34" charset="0"/>
              </a:rPr>
              <a:t>Status van het project en vervolg stappen</a:t>
            </a:r>
            <a:endParaRPr lang="nl-NL" sz="4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31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185738" y="173038"/>
            <a:ext cx="11860212" cy="653256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31746" name="Tekstvak 5"/>
          <p:cNvSpPr txBox="1">
            <a:spLocks noChangeArrowheads="1"/>
          </p:cNvSpPr>
          <p:nvPr/>
        </p:nvSpPr>
        <p:spPr bwMode="auto">
          <a:xfrm>
            <a:off x="741363" y="2274977"/>
            <a:ext cx="10709275" cy="53860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571500" indent="-571500">
              <a:buFontTx/>
              <a:buChar char="•"/>
            </a:pPr>
            <a:r>
              <a:rPr lang="nl-N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Leeftijdsgrens </a:t>
            </a: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55+</a:t>
            </a:r>
          </a:p>
          <a:p>
            <a:pPr marL="571500" indent="-571500">
              <a:buFontTx/>
              <a:buChar char="•"/>
            </a:pP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Affiniteit </a:t>
            </a:r>
            <a:r>
              <a:rPr lang="nl-N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met </a:t>
            </a: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voormalig </a:t>
            </a:r>
            <a:r>
              <a:rPr lang="nl-N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Nederlands – Indië</a:t>
            </a:r>
          </a:p>
          <a:p>
            <a:pPr marL="571500" indent="-571500">
              <a:buFontTx/>
              <a:buChar char="•"/>
            </a:pPr>
            <a:r>
              <a:rPr lang="nl-N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Eénmalige bijdrage </a:t>
            </a: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van </a:t>
            </a:r>
            <a:r>
              <a:rPr lang="nl-N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€ 5,- bij inschrijving Stichting </a:t>
            </a:r>
            <a:r>
              <a:rPr lang="nl-NL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Impian</a:t>
            </a:r>
            <a:r>
              <a:rPr lang="nl-N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Kita</a:t>
            </a:r>
            <a:r>
              <a:rPr lang="nl-N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Nederland</a:t>
            </a:r>
          </a:p>
          <a:p>
            <a:pPr marL="571500" indent="-571500">
              <a:buFontTx/>
              <a:buChar char="•"/>
            </a:pPr>
            <a:r>
              <a:rPr lang="nl-N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Ingeschreven staan bij </a:t>
            </a:r>
            <a:r>
              <a:rPr lang="nl-NL" sz="280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www.Entree.nu</a:t>
            </a:r>
            <a:endParaRPr lang="nl-NL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Tx/>
              <a:buChar char="•"/>
            </a:pPr>
            <a:r>
              <a:rPr lang="nl-NL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Impian</a:t>
            </a:r>
            <a:r>
              <a:rPr lang="nl-N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Kita</a:t>
            </a:r>
            <a:r>
              <a:rPr lang="nl-N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Arnhem draagt inschrijvingen voor aan Volkshuisvesting Arnhem op basis van datum inschrijving</a:t>
            </a:r>
          </a:p>
          <a:p>
            <a:pPr marL="571500" indent="-571500">
              <a:buFontTx/>
              <a:buChar char="•"/>
            </a:pPr>
            <a:r>
              <a:rPr lang="nl-N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Toewijzing Volkshuisvesting op basis van inkomen</a:t>
            </a:r>
          </a:p>
          <a:p>
            <a:pPr marL="571500" indent="-571500">
              <a:buFontTx/>
              <a:buChar char="•"/>
            </a:pPr>
            <a:r>
              <a:rPr lang="nl-N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Afdeling “huren” neemt contact op met kandidaten voor officiële aanbieding en toetsing van alle gegevens. (Dan pas definitief)</a:t>
            </a:r>
          </a:p>
          <a:p>
            <a:endParaRPr lang="nl-N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Tx/>
              <a:buChar char="•"/>
            </a:pPr>
            <a:endParaRPr lang="nl-NL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1747" name="Afbeelding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1363" y="355600"/>
            <a:ext cx="2982912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Ondertitel 3"/>
          <p:cNvSpPr txBox="1"/>
          <p:nvPr/>
        </p:nvSpPr>
        <p:spPr bwMode="auto">
          <a:xfrm>
            <a:off x="6007100" y="1065477"/>
            <a:ext cx="5181600" cy="7815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nl-NL" sz="4000" b="1" dirty="0" smtClean="0">
                <a:latin typeface="Calibri" panose="020F0502020204030204" pitchFamily="34" charset="0"/>
              </a:rPr>
              <a:t>Toewijzing</a:t>
            </a:r>
            <a:endParaRPr lang="nl-NL" sz="4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20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185738" y="173038"/>
            <a:ext cx="11860212" cy="653256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31746" name="Tekstvak 5"/>
          <p:cNvSpPr txBox="1">
            <a:spLocks noChangeArrowheads="1"/>
          </p:cNvSpPr>
          <p:nvPr/>
        </p:nvSpPr>
        <p:spPr bwMode="auto">
          <a:xfrm>
            <a:off x="761206" y="2251713"/>
            <a:ext cx="10709275" cy="62478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571500" indent="-571500">
              <a:buFontTx/>
              <a:buChar char="•"/>
            </a:pPr>
            <a:r>
              <a:rPr lang="nl-N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Samenleven </a:t>
            </a: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in een </a:t>
            </a:r>
            <a:r>
              <a:rPr lang="nl-N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woongemeenschap</a:t>
            </a:r>
            <a:endParaRPr lang="nl-NL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	- </a:t>
            </a:r>
            <a:r>
              <a:rPr lang="nl-N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kleine Indische samenleving</a:t>
            </a:r>
          </a:p>
          <a:p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nl-N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- samen zijn we sterk, senang </a:t>
            </a: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nl-N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voelen ons geborgen</a:t>
            </a:r>
          </a:p>
          <a:p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nl-N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- saamhorigheid creëren in begrip en wederzijds respect</a:t>
            </a: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571500" indent="-571500">
              <a:buFontTx/>
              <a:buChar char="•"/>
            </a:pP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Cultuur bewaren door het o.a. organiseren</a:t>
            </a:r>
          </a:p>
          <a:p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	- van </a:t>
            </a:r>
            <a:r>
              <a:rPr lang="nl-N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workshops, (groeps-)activiteiten</a:t>
            </a:r>
            <a:endParaRPr lang="nl-NL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	- </a:t>
            </a:r>
            <a:r>
              <a:rPr lang="nl-NL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kumpulans</a:t>
            </a:r>
            <a:r>
              <a:rPr lang="nl-N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en feestjes</a:t>
            </a:r>
          </a:p>
          <a:p>
            <a:pPr marL="571500" indent="-571500">
              <a:buFontTx/>
              <a:buChar char="•"/>
            </a:pPr>
            <a:r>
              <a:rPr lang="nl-N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Bijdrage leveren</a:t>
            </a:r>
            <a:endParaRPr lang="nl-NL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	- </a:t>
            </a:r>
            <a:r>
              <a:rPr lang="nl-N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contributie van € 25 per jaar</a:t>
            </a:r>
          </a:p>
          <a:p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nl-N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- actief deelnemen en suggesties </a:t>
            </a: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voordragen</a:t>
            </a:r>
          </a:p>
          <a:p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	- </a:t>
            </a:r>
            <a:r>
              <a:rPr lang="nl-N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ondersteuning bij het inrichten </a:t>
            </a: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van </a:t>
            </a:r>
            <a:r>
              <a:rPr lang="nl-N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de gemeenschappelijke groepsruimte</a:t>
            </a:r>
          </a:p>
          <a:p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nl-N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het zoeken naar donateurs en sponsoren</a:t>
            </a:r>
          </a:p>
          <a:p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Tx/>
              <a:buChar char="•"/>
            </a:pPr>
            <a:endParaRPr lang="nl-NL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Tx/>
              <a:buChar char="•"/>
            </a:pPr>
            <a:endParaRPr lang="nl-N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Tx/>
              <a:buChar char="•"/>
            </a:pPr>
            <a:endParaRPr lang="nl-NL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1747" name="Afbeelding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363" y="355600"/>
            <a:ext cx="2982912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Ondertitel 3"/>
          <p:cNvSpPr txBox="1"/>
          <p:nvPr/>
        </p:nvSpPr>
        <p:spPr bwMode="auto">
          <a:xfrm>
            <a:off x="6007100" y="1065477"/>
            <a:ext cx="5181600" cy="7815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nl-NL" sz="3200" b="1" dirty="0" smtClean="0">
                <a:latin typeface="Calibri" panose="020F0502020204030204" pitchFamily="34" charset="0"/>
              </a:rPr>
              <a:t>Indische cultuur en gebruik bewaren</a:t>
            </a:r>
            <a:endParaRPr lang="nl-NL" sz="32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61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2932" y="365125"/>
            <a:ext cx="5240867" cy="1325563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3378199"/>
            <a:ext cx="10515600" cy="889001"/>
          </a:xfrm>
        </p:spPr>
        <p:txBody>
          <a:bodyPr/>
          <a:lstStyle/>
          <a:p>
            <a:pPr marL="0" indent="0" algn="ctr">
              <a:buNone/>
            </a:pPr>
            <a:r>
              <a:rPr lang="nl-NL" sz="4000" dirty="0" smtClean="0"/>
              <a:t>Vragen?</a:t>
            </a:r>
            <a:endParaRPr lang="nl-NL" sz="4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8" y="127529"/>
            <a:ext cx="2981325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20650"/>
            <a:ext cx="11942763" cy="661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78" y="237331"/>
            <a:ext cx="9648825" cy="638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49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2932" y="365125"/>
            <a:ext cx="5240867" cy="1325563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3378199"/>
            <a:ext cx="10515600" cy="889001"/>
          </a:xfrm>
        </p:spPr>
        <p:txBody>
          <a:bodyPr/>
          <a:lstStyle/>
          <a:p>
            <a:pPr marL="0" indent="0" algn="ctr">
              <a:buNone/>
            </a:pPr>
            <a:r>
              <a:rPr lang="nl-NL" sz="4000" dirty="0" smtClean="0"/>
              <a:t>Vragen?</a:t>
            </a:r>
            <a:endParaRPr lang="nl-NL" sz="4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8" y="127529"/>
            <a:ext cx="2981325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69" y="127529"/>
            <a:ext cx="11457782" cy="661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38" y="192086"/>
            <a:ext cx="9953625" cy="637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33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185738" y="173038"/>
            <a:ext cx="11860212" cy="653256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31746" name="Tekstvak 5"/>
          <p:cNvSpPr txBox="1">
            <a:spLocks noChangeArrowheads="1"/>
          </p:cNvSpPr>
          <p:nvPr/>
        </p:nvSpPr>
        <p:spPr bwMode="auto">
          <a:xfrm>
            <a:off x="761206" y="2251713"/>
            <a:ext cx="10709275" cy="66171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571500" indent="-571500">
              <a:buFontTx/>
              <a:buChar char="•"/>
            </a:pPr>
            <a:r>
              <a:rPr lang="nl-N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Sanitair</a:t>
            </a:r>
            <a:endParaRPr lang="nl-NL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	- </a:t>
            </a:r>
            <a:r>
              <a:rPr lang="nl-N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Hoogte toilet: 42 cm (afstand tegelvloer – bovenrand porselein)</a:t>
            </a:r>
          </a:p>
          <a:p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nl-N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- Wastafel hoogte: 92 </a:t>
            </a: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cm (afstand tegelvloer – bovenrand </a:t>
            </a:r>
            <a:r>
              <a:rPr lang="nl-N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porselein)</a:t>
            </a:r>
          </a:p>
          <a:p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nl-N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- Spiegel hoogte: 195 cm (afstand tot boven rand spiegel, verticaal)</a:t>
            </a:r>
          </a:p>
          <a:p>
            <a:r>
              <a:rPr lang="nl-N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	- Douchekraan hoogte: Hart op 115 cm</a:t>
            </a:r>
          </a:p>
          <a:p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nl-N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- Douchestang hoogte: Hart op 210 cm (stang verticaal, 60 cm lang)</a:t>
            </a:r>
            <a:endParaRPr lang="nl-NL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Tx/>
              <a:buChar char="•"/>
            </a:pP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nl-N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euken</a:t>
            </a:r>
            <a:endParaRPr lang="nl-NL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nl-N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- 3 onder en 3 boven standaard kasten</a:t>
            </a:r>
          </a:p>
          <a:p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nl-N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- Kleur in overleg met Bruynzeel</a:t>
            </a:r>
          </a:p>
          <a:p>
            <a:r>
              <a:rPr lang="nl-N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	- </a:t>
            </a: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Geen apparatuur, wel ruimte voor apparatuur</a:t>
            </a:r>
          </a:p>
          <a:p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nl-N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- Aanpassingen en uitbreidingen zijn meerwerk</a:t>
            </a:r>
          </a:p>
          <a:p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nl-N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- Conform eisen: recirculatie afzuigkap</a:t>
            </a:r>
          </a:p>
          <a:p>
            <a:endParaRPr lang="nl-NL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Tx/>
              <a:buChar char="•"/>
            </a:pPr>
            <a:endParaRPr lang="nl-NL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Tx/>
              <a:buChar char="•"/>
            </a:pPr>
            <a:endParaRPr lang="nl-N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Tx/>
              <a:buChar char="•"/>
            </a:pPr>
            <a:endParaRPr lang="nl-NL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1747" name="Afbeelding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363" y="355600"/>
            <a:ext cx="2982912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Ondertitel 3"/>
          <p:cNvSpPr txBox="1"/>
          <p:nvPr/>
        </p:nvSpPr>
        <p:spPr bwMode="auto">
          <a:xfrm>
            <a:off x="6007100" y="1065477"/>
            <a:ext cx="5181600" cy="7815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nl-NL" sz="3200" b="1" dirty="0" smtClean="0">
                <a:latin typeface="Calibri" panose="020F0502020204030204" pitchFamily="34" charset="0"/>
              </a:rPr>
              <a:t>Oplevering 1</a:t>
            </a:r>
            <a:endParaRPr lang="nl-NL" sz="32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34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185738" y="173038"/>
            <a:ext cx="11860212" cy="653256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31746" name="Tekstvak 5"/>
          <p:cNvSpPr txBox="1">
            <a:spLocks noChangeArrowheads="1"/>
          </p:cNvSpPr>
          <p:nvPr/>
        </p:nvSpPr>
        <p:spPr bwMode="auto">
          <a:xfrm>
            <a:off x="761206" y="2251713"/>
            <a:ext cx="10709275" cy="529375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571500" indent="-571500">
              <a:buFontTx/>
              <a:buChar char="•"/>
            </a:pP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nl-N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amers</a:t>
            </a:r>
            <a:endParaRPr lang="nl-NL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	- </a:t>
            </a:r>
            <a:r>
              <a:rPr lang="nl-N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Wanden: Behang klaar</a:t>
            </a:r>
          </a:p>
          <a:p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nl-N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- Plafond: Afgespoten</a:t>
            </a:r>
          </a:p>
          <a:p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nl-N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- Vloer: Wordt met cementdekvloer afgewerkt</a:t>
            </a:r>
          </a:p>
          <a:p>
            <a:r>
              <a:rPr lang="nl-N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	   * Specificaties en eisen, van soort vloerbedekking, komen t.z.t.</a:t>
            </a:r>
          </a:p>
          <a:p>
            <a:pPr marL="571500" indent="-571500">
              <a:buFontTx/>
              <a:buChar char="•"/>
            </a:pPr>
            <a:r>
              <a:rPr lang="nl-N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Algemeen</a:t>
            </a:r>
            <a:endParaRPr lang="nl-NL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	- Algemene ruimtes: duurzaam verlicht middels ledverlichting </a:t>
            </a:r>
          </a:p>
          <a:p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nl-N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- Vloertegels op de etages en cementdekvloer in de bergingsgang</a:t>
            </a:r>
            <a:endParaRPr lang="nl-NL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	- Ieder appartement voorzien van rookmelder</a:t>
            </a:r>
          </a:p>
          <a:p>
            <a:endParaRPr lang="nl-N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Tx/>
              <a:buChar char="•"/>
            </a:pPr>
            <a:endParaRPr lang="nl-NL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Tx/>
              <a:buChar char="•"/>
            </a:pPr>
            <a:endParaRPr lang="nl-N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Tx/>
              <a:buChar char="•"/>
            </a:pPr>
            <a:endParaRPr lang="nl-NL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1747" name="Afbeelding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363" y="355600"/>
            <a:ext cx="2982912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Ondertitel 3"/>
          <p:cNvSpPr txBox="1"/>
          <p:nvPr/>
        </p:nvSpPr>
        <p:spPr bwMode="auto">
          <a:xfrm>
            <a:off x="6007100" y="1065477"/>
            <a:ext cx="5181600" cy="7815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nl-NL" sz="3200" b="1" dirty="0" smtClean="0">
                <a:latin typeface="Calibri" panose="020F0502020204030204" pitchFamily="34" charset="0"/>
              </a:rPr>
              <a:t>Oplevering 2</a:t>
            </a:r>
            <a:endParaRPr lang="nl-NL" sz="32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85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185738" y="173038"/>
            <a:ext cx="11860212" cy="653256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31746" name="Tekstvak 5"/>
          <p:cNvSpPr txBox="1">
            <a:spLocks noChangeArrowheads="1"/>
          </p:cNvSpPr>
          <p:nvPr/>
        </p:nvSpPr>
        <p:spPr bwMode="auto">
          <a:xfrm>
            <a:off x="741363" y="2271455"/>
            <a:ext cx="10709275" cy="686341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571500" indent="-571500">
              <a:buFontTx/>
              <a:buChar char="•"/>
            </a:pPr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Per woonblok voor 55+ (totaal 2 woonblokken)</a:t>
            </a:r>
          </a:p>
          <a:p>
            <a:pPr marL="571500" indent="-571500">
              <a:buFontTx/>
              <a:buChar char="•"/>
            </a:pPr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3-kamerwoningen 8x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- huur: € 710,00 per maand (*)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- inkomen maximaal € 40.349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- geen huurtoeslag mogelijk</a:t>
            </a:r>
          </a:p>
          <a:p>
            <a:pPr marL="571500" indent="-571500">
              <a:buFontTx/>
              <a:buChar char="•"/>
            </a:pPr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2-kamerwoningen 16x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- huur € 597,30  per maand (*)</a:t>
            </a:r>
          </a:p>
          <a:p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- 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inkomen maximaal € </a:t>
            </a:r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40.349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- huishoudens met inkomen tot € 30.175 hebben voorrang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- huurtoeslag mogelijk tot € 22.200</a:t>
            </a:r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(*)     In januari 2019 vindt de indexering plaats</a:t>
            </a:r>
          </a:p>
          <a:p>
            <a:pPr marL="571500" indent="-571500">
              <a:buFontTx/>
              <a:buChar char="•"/>
            </a:pPr>
            <a:endParaRPr lang="nl-NL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Tx/>
              <a:buChar char="•"/>
            </a:pPr>
            <a:endParaRPr lang="nl-NL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nl-N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nl-NL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Tx/>
              <a:buChar char="•"/>
            </a:pPr>
            <a:endParaRPr lang="nl-NL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Tx/>
              <a:buChar char="•"/>
            </a:pPr>
            <a:endParaRPr lang="nl-N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Tx/>
              <a:buChar char="•"/>
            </a:pPr>
            <a:endParaRPr lang="nl-NL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1747" name="Afbeelding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363" y="355600"/>
            <a:ext cx="2982912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Ondertitel 3"/>
          <p:cNvSpPr txBox="1"/>
          <p:nvPr/>
        </p:nvSpPr>
        <p:spPr bwMode="auto">
          <a:xfrm>
            <a:off x="6007100" y="1065477"/>
            <a:ext cx="5181600" cy="7815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nl-NL" sz="3200" b="1" dirty="0" smtClean="0">
                <a:latin typeface="Calibri" panose="020F0502020204030204" pitchFamily="34" charset="0"/>
              </a:rPr>
              <a:t>Huur en toewijzing</a:t>
            </a:r>
            <a:endParaRPr lang="nl-NL" sz="32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36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185738" y="173038"/>
            <a:ext cx="11860212" cy="653256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31746" name="Tekstvak 5"/>
          <p:cNvSpPr txBox="1">
            <a:spLocks noChangeArrowheads="1"/>
          </p:cNvSpPr>
          <p:nvPr/>
        </p:nvSpPr>
        <p:spPr bwMode="auto">
          <a:xfrm>
            <a:off x="741363" y="2499568"/>
            <a:ext cx="10709275" cy="61247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Toetsing inkomen 2017</a:t>
            </a:r>
          </a:p>
          <a:p>
            <a:pPr marL="571500" indent="-571500">
              <a:buFontTx/>
              <a:buChar char="•"/>
            </a:pPr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Inkomen € 22.200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- geen huurtoeslag</a:t>
            </a:r>
          </a:p>
          <a:p>
            <a:pPr marL="571500" indent="-571500">
              <a:buFontTx/>
              <a:buChar char="•"/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Inkomen € </a:t>
            </a:r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21.000</a:t>
            </a:r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- huurtoeslag ca € 187</a:t>
            </a:r>
          </a:p>
          <a:p>
            <a:pPr marL="571500" indent="-571500">
              <a:buFontTx/>
              <a:buChar char="•"/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Inkomen € </a:t>
            </a:r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20.000</a:t>
            </a:r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- huurtoeslag ca € 223 </a:t>
            </a:r>
          </a:p>
          <a:p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nl-NL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Voor huurtoeslag informatie kunt u terecht op de belastingsite:</a:t>
            </a:r>
          </a:p>
          <a:p>
            <a:r>
              <a:rPr lang="nl-N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www.belastingdienst.nl/rekenhulpen/toeslagen</a:t>
            </a:r>
          </a:p>
          <a:p>
            <a:pPr marL="571500" indent="-571500">
              <a:buFontTx/>
              <a:buChar char="•"/>
            </a:pPr>
            <a:endParaRPr lang="nl-NL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nl-N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nl-NL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Tx/>
              <a:buChar char="•"/>
            </a:pPr>
            <a:endParaRPr lang="nl-NL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Tx/>
              <a:buChar char="•"/>
            </a:pPr>
            <a:endParaRPr lang="nl-N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Tx/>
              <a:buChar char="•"/>
            </a:pPr>
            <a:endParaRPr lang="nl-NL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1747" name="Afbeelding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363" y="355600"/>
            <a:ext cx="2982912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Ondertitel 3"/>
          <p:cNvSpPr txBox="1"/>
          <p:nvPr/>
        </p:nvSpPr>
        <p:spPr bwMode="auto">
          <a:xfrm>
            <a:off x="6007100" y="1065477"/>
            <a:ext cx="5181600" cy="7815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nl-NL" sz="3200" b="1" dirty="0">
                <a:latin typeface="Calibri" panose="020F0502020204030204" pitchFamily="34" charset="0"/>
              </a:rPr>
              <a:t>Huur en toewijzing</a:t>
            </a:r>
          </a:p>
        </p:txBody>
      </p:sp>
    </p:spTree>
    <p:extLst>
      <p:ext uri="{BB962C8B-B14F-4D97-AF65-F5344CB8AC3E}">
        <p14:creationId xmlns:p14="http://schemas.microsoft.com/office/powerpoint/2010/main" val="42191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Ondertitel 2"/>
          <p:cNvSpPr>
            <a:spLocks noGrp="1"/>
          </p:cNvSpPr>
          <p:nvPr>
            <p:ph type="subTitle" idx="1"/>
          </p:nvPr>
        </p:nvSpPr>
        <p:spPr>
          <a:xfrm>
            <a:off x="5260447" y="1398588"/>
            <a:ext cx="5394325" cy="731837"/>
          </a:xfrm>
        </p:spPr>
        <p:txBody>
          <a:bodyPr/>
          <a:lstStyle/>
          <a:p>
            <a:pPr algn="l" eaLnBrk="1" hangingPunct="1"/>
            <a:r>
              <a:rPr lang="nl-NL" sz="4400" dirty="0" smtClean="0"/>
              <a:t>Even voorstellen</a:t>
            </a:r>
          </a:p>
        </p:txBody>
      </p:sp>
      <p:pic>
        <p:nvPicPr>
          <p:cNvPr id="14338" name="Afbeelding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400" y="538163"/>
            <a:ext cx="2898775" cy="159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hoek 4"/>
          <p:cNvSpPr/>
          <p:nvPr/>
        </p:nvSpPr>
        <p:spPr>
          <a:xfrm>
            <a:off x="185738" y="173038"/>
            <a:ext cx="11860212" cy="653256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" name="Tekstvak 1"/>
          <p:cNvSpPr txBox="1"/>
          <p:nvPr/>
        </p:nvSpPr>
        <p:spPr>
          <a:xfrm>
            <a:off x="688973" y="2130425"/>
            <a:ext cx="10990263" cy="4228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endParaRPr lang="nl-NL" sz="2400" b="1" dirty="0" smtClean="0">
              <a:latin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nl-NL" sz="2400" b="1" dirty="0" smtClean="0">
                <a:latin typeface="Calibri" panose="020F0502020204030204" pitchFamily="34" charset="0"/>
              </a:rPr>
              <a:t>Initiatiefnemers</a:t>
            </a:r>
          </a:p>
          <a:p>
            <a:pPr>
              <a:lnSpc>
                <a:spcPct val="120000"/>
              </a:lnSpc>
            </a:pPr>
            <a:r>
              <a:rPr lang="nl-NL" sz="3200" b="1" dirty="0" smtClean="0">
                <a:latin typeface="Calibri" panose="020F0502020204030204" pitchFamily="34" charset="0"/>
              </a:rPr>
              <a:t> 	</a:t>
            </a:r>
            <a:r>
              <a:rPr lang="nl-NL" sz="2400" b="1" dirty="0" smtClean="0">
                <a:latin typeface="Calibri" panose="020F0502020204030204" pitchFamily="34" charset="0"/>
              </a:rPr>
              <a:t>Stichting </a:t>
            </a:r>
            <a:r>
              <a:rPr lang="nl-NL" sz="2400" b="1" dirty="0" err="1" smtClean="0">
                <a:latin typeface="Calibri" panose="020F0502020204030204" pitchFamily="34" charset="0"/>
              </a:rPr>
              <a:t>Impian</a:t>
            </a:r>
            <a:r>
              <a:rPr lang="nl-NL" sz="2400" b="1" dirty="0" smtClean="0">
                <a:latin typeface="Calibri" panose="020F0502020204030204" pitchFamily="34" charset="0"/>
              </a:rPr>
              <a:t> </a:t>
            </a:r>
            <a:r>
              <a:rPr lang="nl-NL" sz="2400" b="1" dirty="0" err="1" smtClean="0">
                <a:latin typeface="Calibri" panose="020F0502020204030204" pitchFamily="34" charset="0"/>
              </a:rPr>
              <a:t>Kita</a:t>
            </a:r>
            <a:r>
              <a:rPr lang="nl-NL" sz="2400" b="1" dirty="0" smtClean="0">
                <a:latin typeface="Calibri" panose="020F0502020204030204" pitchFamily="34" charset="0"/>
              </a:rPr>
              <a:t> Nederland</a:t>
            </a:r>
          </a:p>
          <a:p>
            <a:pPr>
              <a:lnSpc>
                <a:spcPct val="120000"/>
              </a:lnSpc>
            </a:pPr>
            <a:r>
              <a:rPr lang="nl-NL" sz="2400" b="1" dirty="0" smtClean="0">
                <a:latin typeface="Calibri" panose="020F0502020204030204" pitchFamily="34" charset="0"/>
              </a:rPr>
              <a:t>	</a:t>
            </a:r>
            <a:r>
              <a:rPr lang="nl-NL" sz="2400" dirty="0" smtClean="0">
                <a:latin typeface="Calibri" panose="020F0502020204030204" pitchFamily="34" charset="0"/>
              </a:rPr>
              <a:t>Bestuur: Ron Yzelman, Ad Angenent en </a:t>
            </a:r>
            <a:r>
              <a:rPr lang="nl-NL" sz="2400" dirty="0" err="1" smtClean="0">
                <a:latin typeface="Calibri" panose="020F0502020204030204" pitchFamily="34" charset="0"/>
              </a:rPr>
              <a:t>Mitzy</a:t>
            </a:r>
            <a:r>
              <a:rPr lang="nl-NL" sz="2400" dirty="0" smtClean="0">
                <a:latin typeface="Calibri" panose="020F0502020204030204" pitchFamily="34" charset="0"/>
              </a:rPr>
              <a:t> </a:t>
            </a:r>
            <a:r>
              <a:rPr lang="nl-NL" sz="2400" dirty="0" err="1" smtClean="0">
                <a:latin typeface="Calibri" panose="020F0502020204030204" pitchFamily="34" charset="0"/>
              </a:rPr>
              <a:t>Pattynama</a:t>
            </a:r>
            <a:r>
              <a:rPr lang="nl-NL" sz="2400" dirty="0" smtClean="0">
                <a:latin typeface="Calibri" panose="020F0502020204030204" pitchFamily="34" charset="0"/>
              </a:rPr>
              <a:t> </a:t>
            </a:r>
            <a:r>
              <a:rPr lang="nl-NL" sz="2400" dirty="0">
                <a:latin typeface="Calibri" panose="020F0502020204030204" pitchFamily="34" charset="0"/>
              </a:rPr>
              <a:t>	</a:t>
            </a:r>
            <a:endParaRPr lang="nl-NL" sz="2400" b="1" dirty="0">
              <a:latin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nl-NL" sz="2400" b="1" dirty="0" smtClean="0">
                <a:latin typeface="Calibri" panose="020F0502020204030204" pitchFamily="34" charset="0"/>
              </a:rPr>
              <a:t>	</a:t>
            </a:r>
            <a:r>
              <a:rPr lang="nl-NL" sz="2400" b="1" dirty="0" err="1" smtClean="0">
                <a:latin typeface="Calibri" panose="020F0502020204030204" pitchFamily="34" charset="0"/>
              </a:rPr>
              <a:t>Impian</a:t>
            </a:r>
            <a:r>
              <a:rPr lang="nl-NL" sz="2400" b="1" dirty="0" smtClean="0">
                <a:latin typeface="Calibri" panose="020F0502020204030204" pitchFamily="34" charset="0"/>
              </a:rPr>
              <a:t> </a:t>
            </a:r>
            <a:r>
              <a:rPr lang="nl-NL" sz="2400" b="1" dirty="0" err="1" smtClean="0">
                <a:latin typeface="Calibri" panose="020F0502020204030204" pitchFamily="34" charset="0"/>
              </a:rPr>
              <a:t>Kita</a:t>
            </a:r>
            <a:r>
              <a:rPr lang="nl-NL" sz="2400" b="1" dirty="0" smtClean="0">
                <a:latin typeface="Calibri" panose="020F0502020204030204" pitchFamily="34" charset="0"/>
              </a:rPr>
              <a:t> Arnhem</a:t>
            </a:r>
          </a:p>
          <a:p>
            <a:pPr>
              <a:lnSpc>
                <a:spcPct val="120000"/>
              </a:lnSpc>
            </a:pPr>
            <a:r>
              <a:rPr lang="nl-NL" sz="2400" b="1" dirty="0">
                <a:latin typeface="Calibri" panose="020F0502020204030204" pitchFamily="34" charset="0"/>
              </a:rPr>
              <a:t>	</a:t>
            </a:r>
            <a:r>
              <a:rPr lang="nl-NL" sz="2400" dirty="0" smtClean="0">
                <a:latin typeface="Calibri" panose="020F0502020204030204" pitchFamily="34" charset="0"/>
              </a:rPr>
              <a:t>Grote groep vrijwilligers die zich belangeloos inzet voor oudere </a:t>
            </a:r>
          </a:p>
          <a:p>
            <a:pPr>
              <a:lnSpc>
                <a:spcPct val="120000"/>
              </a:lnSpc>
            </a:pPr>
            <a:r>
              <a:rPr lang="nl-NL" sz="2400" dirty="0">
                <a:latin typeface="Calibri" panose="020F0502020204030204" pitchFamily="34" charset="0"/>
              </a:rPr>
              <a:t>	</a:t>
            </a:r>
            <a:r>
              <a:rPr lang="nl-NL" sz="2400" dirty="0" smtClean="0">
                <a:latin typeface="Calibri" panose="020F0502020204030204" pitchFamily="34" charset="0"/>
              </a:rPr>
              <a:t>Indische Nederlanders</a:t>
            </a:r>
          </a:p>
          <a:p>
            <a:pPr>
              <a:lnSpc>
                <a:spcPct val="120000"/>
              </a:lnSpc>
            </a:pPr>
            <a:r>
              <a:rPr lang="nl-NL" sz="2400" dirty="0">
                <a:latin typeface="Calibri" panose="020F0502020204030204" pitchFamily="34" charset="0"/>
              </a:rPr>
              <a:t>	</a:t>
            </a:r>
            <a:r>
              <a:rPr lang="nl-NL" sz="2400" dirty="0" smtClean="0">
                <a:latin typeface="Calibri" panose="020F0502020204030204" pitchFamily="34" charset="0"/>
              </a:rPr>
              <a:t>Aspirant Bewonerscommissieleden: Edward Brouwer, Ferry Koch,</a:t>
            </a:r>
          </a:p>
          <a:p>
            <a:pPr>
              <a:lnSpc>
                <a:spcPct val="120000"/>
              </a:lnSpc>
            </a:pPr>
            <a:r>
              <a:rPr lang="nl-NL" sz="2400" dirty="0">
                <a:latin typeface="Calibri" panose="020F0502020204030204" pitchFamily="34" charset="0"/>
              </a:rPr>
              <a:t>	</a:t>
            </a:r>
            <a:r>
              <a:rPr lang="nl-NL" sz="2400" dirty="0" smtClean="0">
                <a:latin typeface="Calibri" panose="020F0502020204030204" pitchFamily="34" charset="0"/>
              </a:rPr>
              <a:t>Max van Manen, Winny van den Steen en Ronald Schubert</a:t>
            </a:r>
            <a:endParaRPr lang="nl-NL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72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185738" y="173038"/>
            <a:ext cx="11860212" cy="653256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31746" name="Tekstvak 5"/>
          <p:cNvSpPr txBox="1">
            <a:spLocks noChangeArrowheads="1"/>
          </p:cNvSpPr>
          <p:nvPr/>
        </p:nvSpPr>
        <p:spPr bwMode="auto">
          <a:xfrm>
            <a:off x="761206" y="2176462"/>
            <a:ext cx="10709275" cy="618630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De servicekosten zijn  € 46,40</a:t>
            </a:r>
          </a:p>
          <a:p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Inbegrepen in de servicekosten</a:t>
            </a:r>
          </a:p>
          <a:p>
            <a:pPr marL="571500" indent="-571500">
              <a:buFontTx/>
              <a:buChar char="•"/>
            </a:pPr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Algemeen water gebruik</a:t>
            </a:r>
          </a:p>
          <a:p>
            <a:pPr marL="571500" indent="-571500">
              <a:buFontTx/>
              <a:buChar char="•"/>
            </a:pPr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Algemene verlichting van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- Etages, hal, lift en berging</a:t>
            </a:r>
          </a:p>
          <a:p>
            <a:pPr marL="571500" indent="-571500">
              <a:buFontTx/>
              <a:buChar char="•"/>
            </a:pPr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Schoonmaken van:</a:t>
            </a:r>
          </a:p>
          <a:p>
            <a:pPr lvl="1"/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- Toegangen en hallen</a:t>
            </a:r>
          </a:p>
          <a:p>
            <a:pPr lvl="1"/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- Etages, berging en lift</a:t>
            </a:r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Tx/>
              <a:buChar char="•"/>
            </a:pPr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Tuinbeheer</a:t>
            </a:r>
          </a:p>
          <a:p>
            <a:pPr marL="571500" indent="-571500">
              <a:buFontTx/>
              <a:buChar char="•"/>
            </a:pPr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Exclusief : Schoonmaken van glas van de appartementen</a:t>
            </a:r>
            <a:endParaRPr lang="nl-NL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Tx/>
              <a:buChar char="•"/>
            </a:pPr>
            <a:endParaRPr lang="nl-NL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nl-N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nl-NL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Tx/>
              <a:buChar char="•"/>
            </a:pPr>
            <a:endParaRPr lang="nl-NL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Tx/>
              <a:buChar char="•"/>
            </a:pPr>
            <a:endParaRPr lang="nl-N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Tx/>
              <a:buChar char="•"/>
            </a:pPr>
            <a:endParaRPr lang="nl-NL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1747" name="Afbeelding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363" y="355600"/>
            <a:ext cx="2982912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Ondertitel 3"/>
          <p:cNvSpPr txBox="1"/>
          <p:nvPr/>
        </p:nvSpPr>
        <p:spPr bwMode="auto">
          <a:xfrm>
            <a:off x="6007100" y="1065477"/>
            <a:ext cx="5181600" cy="7815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nl-NL" sz="3200" b="1" dirty="0" smtClean="0">
                <a:latin typeface="Calibri" panose="020F0502020204030204" pitchFamily="34" charset="0"/>
              </a:rPr>
              <a:t>Servicekosten</a:t>
            </a:r>
            <a:endParaRPr lang="nl-NL" sz="32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04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Ondertitel 2"/>
          <p:cNvSpPr>
            <a:spLocks noGrp="1"/>
          </p:cNvSpPr>
          <p:nvPr>
            <p:ph type="subTitle" idx="1"/>
          </p:nvPr>
        </p:nvSpPr>
        <p:spPr>
          <a:xfrm>
            <a:off x="1425575" y="3708400"/>
            <a:ext cx="9144000" cy="2255838"/>
          </a:xfrm>
        </p:spPr>
        <p:txBody>
          <a:bodyPr/>
          <a:lstStyle/>
          <a:p>
            <a:pPr eaLnBrk="1" hangingPunct="1"/>
            <a:r>
              <a:rPr lang="nl-NL" sz="3200" dirty="0" smtClean="0"/>
              <a:t>Vragen?</a:t>
            </a:r>
          </a:p>
        </p:txBody>
      </p:sp>
      <p:pic>
        <p:nvPicPr>
          <p:cNvPr id="33794" name="Afbeelding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420" y="360507"/>
            <a:ext cx="3003044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hoek 4"/>
          <p:cNvSpPr/>
          <p:nvPr/>
        </p:nvSpPr>
        <p:spPr>
          <a:xfrm>
            <a:off x="185738" y="173038"/>
            <a:ext cx="11860212" cy="653256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872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Ondertitel 2"/>
          <p:cNvSpPr>
            <a:spLocks noGrp="1"/>
          </p:cNvSpPr>
          <p:nvPr>
            <p:ph type="subTitle" idx="1"/>
          </p:nvPr>
        </p:nvSpPr>
        <p:spPr>
          <a:xfrm>
            <a:off x="1425575" y="3708400"/>
            <a:ext cx="9396413" cy="2309813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nl-NL" sz="3200" dirty="0" smtClean="0"/>
              <a:t>Onze droom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endParaRPr lang="nl-NL" dirty="0"/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nl-NL" dirty="0" smtClean="0"/>
              <a:t>Samen leven in een woongemeenschap in Arnhem met mensen die affiniteit hebben met voormalig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nl-NL" dirty="0" smtClean="0"/>
              <a:t>Nederlands-Indië. </a:t>
            </a:r>
          </a:p>
        </p:txBody>
      </p:sp>
      <p:pic>
        <p:nvPicPr>
          <p:cNvPr id="13314" name="Afbeelding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4862" y="339725"/>
            <a:ext cx="530542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hoek 4"/>
          <p:cNvSpPr/>
          <p:nvPr/>
        </p:nvSpPr>
        <p:spPr>
          <a:xfrm>
            <a:off x="185738" y="173038"/>
            <a:ext cx="11860212" cy="653256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Ondertitel 2"/>
          <p:cNvSpPr>
            <a:spLocks noGrp="1"/>
          </p:cNvSpPr>
          <p:nvPr>
            <p:ph type="subTitle" idx="1"/>
          </p:nvPr>
        </p:nvSpPr>
        <p:spPr>
          <a:xfrm>
            <a:off x="4583113" y="1466321"/>
            <a:ext cx="5394325" cy="731837"/>
          </a:xfrm>
        </p:spPr>
        <p:txBody>
          <a:bodyPr/>
          <a:lstStyle/>
          <a:p>
            <a:pPr algn="l" eaLnBrk="1" hangingPunct="1"/>
            <a:r>
              <a:rPr lang="nl-NL" sz="4400" dirty="0" smtClean="0"/>
              <a:t>     Ons doel</a:t>
            </a:r>
          </a:p>
        </p:txBody>
      </p:sp>
      <p:pic>
        <p:nvPicPr>
          <p:cNvPr id="15362" name="Afbeelding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400" y="538163"/>
            <a:ext cx="2898775" cy="159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hoek 4"/>
          <p:cNvSpPr/>
          <p:nvPr/>
        </p:nvSpPr>
        <p:spPr>
          <a:xfrm>
            <a:off x="185738" y="173038"/>
            <a:ext cx="11860212" cy="653256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5364" name="Tekstvak 1"/>
          <p:cNvSpPr txBox="1">
            <a:spLocks noChangeArrowheads="1"/>
          </p:cNvSpPr>
          <p:nvPr/>
        </p:nvSpPr>
        <p:spPr bwMode="auto">
          <a:xfrm>
            <a:off x="1006158" y="2405063"/>
            <a:ext cx="10733087" cy="403187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endParaRPr lang="nl-NL" sz="2400" dirty="0" smtClean="0">
              <a:latin typeface="Calibri" panose="020F0502020204030204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nl-NL" sz="2400" dirty="0">
              <a:latin typeface="Calibri" panose="020F0502020204030204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nl-NL" sz="2400" dirty="0" smtClean="0">
                <a:latin typeface="Calibri" panose="020F0502020204030204" pitchFamily="34" charset="0"/>
              </a:rPr>
              <a:t>Kleinschalige woonlocatie realiseren voor 55-plussers met affiniteit met voormalig Nederlands Indië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nl-NL" sz="2400" dirty="0" smtClean="0">
                <a:latin typeface="Calibri" panose="020F0502020204030204" pitchFamily="34" charset="0"/>
              </a:rPr>
              <a:t>Zelfstandig kunnen wonen in een omgeving waar u zich senang en geborgen voelt zonder eenzaam te hoeven zijn.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nl-NL" sz="2400" dirty="0" smtClean="0">
                <a:latin typeface="Calibri" panose="020F0502020204030204" pitchFamily="34" charset="0"/>
              </a:rPr>
              <a:t>De Indische cultuur en gebruiken bewaren.</a:t>
            </a:r>
          </a:p>
          <a:p>
            <a:pPr marL="457200" indent="-457200">
              <a:buFont typeface="Arial" pitchFamily="34" charset="0"/>
              <a:buChar char="•"/>
            </a:pPr>
            <a:endParaRPr lang="nl-NL" sz="2400" dirty="0">
              <a:latin typeface="Calibri" panose="020F0502020204030204" pitchFamily="34" charset="0"/>
            </a:endParaRPr>
          </a:p>
          <a:p>
            <a:endParaRPr lang="nl-NL" sz="32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None/>
            </a:pPr>
            <a:endParaRPr lang="nl-NL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Ondertitel 2"/>
          <p:cNvSpPr>
            <a:spLocks noGrp="1"/>
          </p:cNvSpPr>
          <p:nvPr>
            <p:ph type="subTitle" idx="1"/>
          </p:nvPr>
        </p:nvSpPr>
        <p:spPr>
          <a:xfrm>
            <a:off x="4583113" y="1466321"/>
            <a:ext cx="5394325" cy="731837"/>
          </a:xfrm>
        </p:spPr>
        <p:txBody>
          <a:bodyPr/>
          <a:lstStyle/>
          <a:p>
            <a:pPr algn="l" eaLnBrk="1" hangingPunct="1"/>
            <a:r>
              <a:rPr lang="nl-NL" sz="4400" dirty="0" smtClean="0"/>
              <a:t>     Ons doel vandaag</a:t>
            </a:r>
          </a:p>
        </p:txBody>
      </p:sp>
      <p:pic>
        <p:nvPicPr>
          <p:cNvPr id="15362" name="Afbeelding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400" y="538163"/>
            <a:ext cx="2898775" cy="159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hoek 4"/>
          <p:cNvSpPr/>
          <p:nvPr/>
        </p:nvSpPr>
        <p:spPr>
          <a:xfrm>
            <a:off x="185738" y="173038"/>
            <a:ext cx="11860212" cy="653256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5364" name="Tekstvak 1"/>
          <p:cNvSpPr txBox="1">
            <a:spLocks noChangeArrowheads="1"/>
          </p:cNvSpPr>
          <p:nvPr/>
        </p:nvSpPr>
        <p:spPr bwMode="auto">
          <a:xfrm>
            <a:off x="1006158" y="2405063"/>
            <a:ext cx="10733087" cy="513986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endParaRPr lang="nl-NL" sz="2400" dirty="0" smtClean="0">
              <a:latin typeface="Calibri" panose="020F0502020204030204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nl-NL" sz="2400" dirty="0">
              <a:latin typeface="Calibri" panose="020F0502020204030204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nl-NL" sz="2400" dirty="0" smtClean="0">
                <a:latin typeface="Calibri" panose="020F0502020204030204" pitchFamily="34" charset="0"/>
              </a:rPr>
              <a:t>Kennismaking met de ingeschrevenen die toegewezen zullen worden voor Gebouw 1 en Gebouw 2 v/h project Malburgen Oost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nl-NL" sz="2400" dirty="0" smtClean="0">
                <a:latin typeface="Calibri" panose="020F0502020204030204" pitchFamily="34" charset="0"/>
              </a:rPr>
              <a:t>Inlichten over:</a:t>
            </a:r>
          </a:p>
          <a:p>
            <a:r>
              <a:rPr lang="nl-NL" sz="2400" dirty="0" smtClean="0">
                <a:latin typeface="Calibri" panose="020F0502020204030204" pitchFamily="34" charset="0"/>
              </a:rPr>
              <a:t>	- de status van het project</a:t>
            </a:r>
          </a:p>
          <a:p>
            <a:r>
              <a:rPr lang="nl-NL" sz="2400" dirty="0">
                <a:latin typeface="Calibri" panose="020F0502020204030204" pitchFamily="34" charset="0"/>
              </a:rPr>
              <a:t>	</a:t>
            </a:r>
            <a:r>
              <a:rPr lang="nl-NL" sz="2400" dirty="0" smtClean="0">
                <a:latin typeface="Calibri" panose="020F0502020204030204" pitchFamily="34" charset="0"/>
              </a:rPr>
              <a:t>- mijlpalen</a:t>
            </a:r>
          </a:p>
          <a:p>
            <a:r>
              <a:rPr lang="nl-NL" sz="2400" dirty="0">
                <a:latin typeface="Calibri" panose="020F0502020204030204" pitchFamily="34" charset="0"/>
              </a:rPr>
              <a:t>	- toewijzing door Volkshuisvesting</a:t>
            </a:r>
            <a:endParaRPr lang="nl-NL" sz="2400" dirty="0" smtClean="0">
              <a:latin typeface="Calibri" panose="020F0502020204030204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nl-NL" sz="2400" dirty="0" smtClean="0">
                <a:latin typeface="Calibri" panose="020F0502020204030204" pitchFamily="34" charset="0"/>
              </a:rPr>
              <a:t>De Indische cultuur en gebruiken bewaren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nl-NL" sz="2400" dirty="0" smtClean="0">
                <a:latin typeface="Calibri" panose="020F0502020204030204" pitchFamily="34" charset="0"/>
              </a:rPr>
              <a:t>Volkshuisvesting informatie</a:t>
            </a:r>
          </a:p>
          <a:p>
            <a:pPr marL="457200" indent="-457200">
              <a:buFont typeface="Arial" pitchFamily="34" charset="0"/>
              <a:buChar char="•"/>
            </a:pPr>
            <a:endParaRPr lang="nl-NL" sz="2400" dirty="0">
              <a:latin typeface="Calibri" panose="020F0502020204030204" pitchFamily="34" charset="0"/>
            </a:endParaRPr>
          </a:p>
          <a:p>
            <a:endParaRPr lang="nl-NL" sz="32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None/>
            </a:pPr>
            <a:endParaRPr lang="nl-NL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6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185738" y="173038"/>
            <a:ext cx="11860212" cy="653256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0482" name="Tekstvak 5"/>
          <p:cNvSpPr txBox="1">
            <a:spLocks noChangeArrowheads="1"/>
          </p:cNvSpPr>
          <p:nvPr/>
        </p:nvSpPr>
        <p:spPr bwMode="auto">
          <a:xfrm>
            <a:off x="999331" y="2421483"/>
            <a:ext cx="10233025" cy="42780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2800" dirty="0" smtClean="0">
                <a:latin typeface="Calibri" panose="020F0502020204030204" pitchFamily="34" charset="0"/>
              </a:rPr>
              <a:t>Vandaag zijn er ca 50 ingeschrevenen uitgenodigd</a:t>
            </a:r>
          </a:p>
          <a:p>
            <a:r>
              <a:rPr lang="nl-NL" sz="2800" dirty="0" smtClean="0">
                <a:latin typeface="Calibri" panose="020F0502020204030204" pitchFamily="34" charset="0"/>
              </a:rPr>
              <a:t>	- Aspirant bewoners </a:t>
            </a:r>
            <a:r>
              <a:rPr lang="nl-NL" sz="2800" dirty="0" err="1" smtClean="0">
                <a:latin typeface="Calibri" panose="020F0502020204030204" pitchFamily="34" charset="0"/>
              </a:rPr>
              <a:t>Rumah</a:t>
            </a:r>
            <a:r>
              <a:rPr lang="nl-NL" sz="2800" dirty="0" smtClean="0">
                <a:latin typeface="Calibri" panose="020F0502020204030204" pitchFamily="34" charset="0"/>
              </a:rPr>
              <a:t> </a:t>
            </a:r>
            <a:r>
              <a:rPr lang="nl-NL" sz="2800" dirty="0" err="1" smtClean="0">
                <a:latin typeface="Calibri" panose="020F0502020204030204" pitchFamily="34" charset="0"/>
              </a:rPr>
              <a:t>Impian</a:t>
            </a:r>
            <a:r>
              <a:rPr lang="nl-NL" sz="2800" dirty="0" smtClean="0">
                <a:latin typeface="Calibri" panose="020F0502020204030204" pitchFamily="34" charset="0"/>
              </a:rPr>
              <a:t> </a:t>
            </a:r>
            <a:r>
              <a:rPr lang="nl-NL" sz="2800" dirty="0" err="1" smtClean="0">
                <a:latin typeface="Calibri" panose="020F0502020204030204" pitchFamily="34" charset="0"/>
              </a:rPr>
              <a:t>Kita</a:t>
            </a:r>
            <a:endParaRPr lang="nl-NL" sz="2800" dirty="0" smtClean="0">
              <a:latin typeface="Calibri" panose="020F0502020204030204" pitchFamily="34" charset="0"/>
            </a:endParaRPr>
          </a:p>
          <a:p>
            <a:r>
              <a:rPr lang="nl-NL" sz="2800" dirty="0" smtClean="0">
                <a:latin typeface="Calibri" panose="020F0502020204030204" pitchFamily="34" charset="0"/>
              </a:rPr>
              <a:t>	- Definitieve bewoner na toewijzing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2800" dirty="0" smtClean="0">
                <a:latin typeface="Calibri" panose="020F0502020204030204" pitchFamily="34" charset="0"/>
              </a:rPr>
              <a:t>Eventuele herkenning en kennismaking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2800" dirty="0" smtClean="0">
                <a:latin typeface="Calibri" panose="020F0502020204030204" pitchFamily="34" charset="0"/>
              </a:rPr>
              <a:t>Van gedachten wisselen</a:t>
            </a:r>
          </a:p>
          <a:p>
            <a:r>
              <a:rPr lang="nl-NL" sz="2800" dirty="0" smtClean="0">
                <a:latin typeface="Calibri" panose="020F0502020204030204" pitchFamily="34" charset="0"/>
              </a:rPr>
              <a:t>	- Afspraken maken</a:t>
            </a:r>
          </a:p>
          <a:p>
            <a:r>
              <a:rPr lang="nl-NL" sz="2800" dirty="0" smtClean="0">
                <a:latin typeface="Calibri" panose="020F0502020204030204" pitchFamily="34" charset="0"/>
              </a:rPr>
              <a:t>	- Samen locatie bezichtigen</a:t>
            </a:r>
          </a:p>
          <a:p>
            <a:r>
              <a:rPr lang="nl-NL" sz="2800" dirty="0" smtClean="0">
                <a:latin typeface="Calibri" panose="020F0502020204030204" pitchFamily="34" charset="0"/>
              </a:rPr>
              <a:t>	- Eventueel ideeën voor inkoop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2400" dirty="0" smtClean="0">
              <a:latin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2400" dirty="0">
              <a:latin typeface="Calibri" panose="020F0502020204030204" pitchFamily="34" charset="0"/>
            </a:endParaRPr>
          </a:p>
        </p:txBody>
      </p:sp>
      <p:pic>
        <p:nvPicPr>
          <p:cNvPr id="20483" name="Afbeelding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363" y="355600"/>
            <a:ext cx="3192462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Ondertitel 3"/>
          <p:cNvSpPr txBox="1"/>
          <p:nvPr/>
        </p:nvSpPr>
        <p:spPr bwMode="auto">
          <a:xfrm>
            <a:off x="4206008" y="917839"/>
            <a:ext cx="6269568" cy="137451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nl-NL" sz="4400" dirty="0" smtClean="0">
                <a:latin typeface="Calibri" panose="020F0502020204030204" pitchFamily="34" charset="0"/>
              </a:rPr>
              <a:t>Kennismaking</a:t>
            </a:r>
            <a:endParaRPr lang="nl-NL" sz="44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185738" y="173038"/>
            <a:ext cx="11860212" cy="653256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31746" name="Tekstvak 5"/>
          <p:cNvSpPr txBox="1">
            <a:spLocks noChangeArrowheads="1"/>
          </p:cNvSpPr>
          <p:nvPr/>
        </p:nvSpPr>
        <p:spPr bwMode="auto">
          <a:xfrm>
            <a:off x="741363" y="2511485"/>
            <a:ext cx="10709275" cy="40934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571500" indent="-571500">
              <a:buFontTx/>
              <a:buChar char="•"/>
            </a:pPr>
            <a:r>
              <a:rPr lang="nl-NL" sz="2800" dirty="0" smtClean="0">
                <a:latin typeface="Calibri" panose="020F0502020204030204" pitchFamily="34" charset="0"/>
              </a:rPr>
              <a:t>De bouw van ons woonproject is op 4 december 2017 gestart</a:t>
            </a:r>
            <a:endParaRPr lang="nl-NL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Tx/>
              <a:buChar char="•"/>
            </a:pPr>
            <a:r>
              <a:rPr lang="nl-N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Aanwezig: Volkshuisvesting, bestuur van </a:t>
            </a:r>
            <a:r>
              <a:rPr lang="nl-NL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Impian</a:t>
            </a:r>
            <a:r>
              <a:rPr lang="nl-N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Kita</a:t>
            </a:r>
            <a:r>
              <a:rPr lang="nl-N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nl-NL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Nusantara</a:t>
            </a:r>
            <a:r>
              <a:rPr lang="nl-N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nl-NL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Bangsa</a:t>
            </a:r>
            <a:r>
              <a:rPr lang="nl-N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Dunia</a:t>
            </a:r>
            <a:r>
              <a:rPr lang="nl-N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en vrijwilligers</a:t>
            </a:r>
          </a:p>
          <a:p>
            <a:pPr marL="571500" indent="-571500">
              <a:buFontTx/>
              <a:buChar char="•"/>
            </a:pPr>
            <a:r>
              <a:rPr lang="nl-N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Start van de boorinstallatie voor de funderingspalen</a:t>
            </a:r>
            <a:endParaRPr lang="nl-N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Tx/>
              <a:buChar char="•"/>
            </a:pP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nl-N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oespraak van Volkshuisvesting met bij behorend gedicht</a:t>
            </a:r>
          </a:p>
          <a:p>
            <a:pPr marL="571500" indent="-571500">
              <a:buFontTx/>
              <a:buChar char="•"/>
            </a:pPr>
            <a:r>
              <a:rPr lang="nl-N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Toespraak van </a:t>
            </a:r>
            <a:r>
              <a:rPr lang="nl-NL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Nusantara</a:t>
            </a:r>
            <a:endParaRPr lang="nl-NL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Tx/>
              <a:buChar char="•"/>
            </a:pPr>
            <a:r>
              <a:rPr lang="nl-N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Volgens Indisch gebruik ritueel ingewijd: mand met zout en nasi </a:t>
            </a:r>
            <a:r>
              <a:rPr lang="nl-NL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kuning</a:t>
            </a:r>
            <a:endParaRPr lang="nl-N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Tx/>
              <a:buChar char="•"/>
            </a:pPr>
            <a:endParaRPr lang="nl-NL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1747" name="Afbeelding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363" y="355600"/>
            <a:ext cx="2982912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Ondertitel 3"/>
          <p:cNvSpPr txBox="1"/>
          <p:nvPr/>
        </p:nvSpPr>
        <p:spPr bwMode="auto">
          <a:xfrm>
            <a:off x="6007100" y="1065477"/>
            <a:ext cx="5181600" cy="7815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nl-NL" sz="4000" b="1" dirty="0" smtClean="0">
                <a:latin typeface="Calibri" panose="020F0502020204030204" pitchFamily="34" charset="0"/>
              </a:rPr>
              <a:t>Status van het project</a:t>
            </a:r>
            <a:endParaRPr lang="nl-NL" sz="4000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185738" y="173038"/>
            <a:ext cx="11860212" cy="653256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21508" name="Afbeelding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363" y="355600"/>
            <a:ext cx="3192462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Ondertitel 3"/>
          <p:cNvSpPr txBox="1"/>
          <p:nvPr/>
        </p:nvSpPr>
        <p:spPr bwMode="auto">
          <a:xfrm>
            <a:off x="6642101" y="686331"/>
            <a:ext cx="4830233" cy="143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nl-NL" sz="3600" dirty="0" smtClean="0">
                <a:latin typeface="Calibri" panose="020F0502020204030204" pitchFamily="34" charset="0"/>
              </a:rPr>
              <a:t>Start Project</a:t>
            </a:r>
            <a:endParaRPr lang="nl-NL" sz="3600" dirty="0">
              <a:latin typeface="Calibri" panose="020F0502020204030204" pitchFamily="34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nl-NL" sz="3600" dirty="0" err="1">
                <a:latin typeface="Calibri" panose="020F0502020204030204" pitchFamily="34" charset="0"/>
              </a:rPr>
              <a:t>Rumah</a:t>
            </a:r>
            <a:r>
              <a:rPr lang="nl-NL" sz="3600" dirty="0">
                <a:latin typeface="Calibri" panose="020F0502020204030204" pitchFamily="34" charset="0"/>
              </a:rPr>
              <a:t> </a:t>
            </a:r>
            <a:r>
              <a:rPr lang="nl-NL" sz="3600" dirty="0" err="1">
                <a:latin typeface="Calibri" panose="020F0502020204030204" pitchFamily="34" charset="0"/>
              </a:rPr>
              <a:t>Impian</a:t>
            </a:r>
            <a:r>
              <a:rPr lang="nl-NL" sz="3600" dirty="0">
                <a:latin typeface="Calibri" panose="020F0502020204030204" pitchFamily="34" charset="0"/>
              </a:rPr>
              <a:t> </a:t>
            </a:r>
            <a:r>
              <a:rPr lang="nl-NL" sz="3600" dirty="0" err="1" smtClean="0">
                <a:latin typeface="Calibri" panose="020F0502020204030204" pitchFamily="34" charset="0"/>
              </a:rPr>
              <a:t>Kita</a:t>
            </a:r>
            <a:endParaRPr lang="nl-NL" sz="3600" dirty="0">
              <a:latin typeface="Calibri" panose="020F050202020403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78" y="2121431"/>
            <a:ext cx="5143500" cy="431054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963" y="4158049"/>
            <a:ext cx="5320432" cy="2273924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103" y="2109788"/>
            <a:ext cx="2660074" cy="1954212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962" y="2109788"/>
            <a:ext cx="2618508" cy="195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06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185738" y="173038"/>
            <a:ext cx="11860212" cy="653256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21507" name="Afbeelding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364" y="2121431"/>
            <a:ext cx="2552554" cy="2198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Afbeelding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1363" y="355600"/>
            <a:ext cx="3192462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Ondertitel 3"/>
          <p:cNvSpPr txBox="1"/>
          <p:nvPr/>
        </p:nvSpPr>
        <p:spPr bwMode="auto">
          <a:xfrm>
            <a:off x="6642101" y="686331"/>
            <a:ext cx="4830233" cy="143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nl-NL" sz="4000" dirty="0">
                <a:latin typeface="Calibri" panose="020F0502020204030204" pitchFamily="34" charset="0"/>
              </a:rPr>
              <a:t>Project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nl-NL" sz="4000" dirty="0" err="1">
                <a:latin typeface="Calibri" panose="020F0502020204030204" pitchFamily="34" charset="0"/>
              </a:rPr>
              <a:t>Rumah</a:t>
            </a:r>
            <a:r>
              <a:rPr lang="nl-NL" sz="4000" dirty="0">
                <a:latin typeface="Calibri" panose="020F0502020204030204" pitchFamily="34" charset="0"/>
              </a:rPr>
              <a:t> </a:t>
            </a:r>
            <a:r>
              <a:rPr lang="nl-NL" sz="4000" dirty="0" err="1">
                <a:latin typeface="Calibri" panose="020F0502020204030204" pitchFamily="34" charset="0"/>
              </a:rPr>
              <a:t>Impian</a:t>
            </a:r>
            <a:r>
              <a:rPr lang="nl-NL" sz="4000" dirty="0">
                <a:latin typeface="Calibri" panose="020F0502020204030204" pitchFamily="34" charset="0"/>
              </a:rPr>
              <a:t> </a:t>
            </a:r>
            <a:r>
              <a:rPr lang="nl-NL" sz="4000" dirty="0" err="1">
                <a:latin typeface="Calibri" panose="020F0502020204030204" pitchFamily="34" charset="0"/>
              </a:rPr>
              <a:t>Kita</a:t>
            </a:r>
            <a:endParaRPr lang="nl-NL" sz="4000" dirty="0">
              <a:latin typeface="Calibri" panose="020F050202020403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485" y="2088743"/>
            <a:ext cx="2402898" cy="2263533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327" y="2109788"/>
            <a:ext cx="2420259" cy="22098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782" y="2121430"/>
            <a:ext cx="2548759" cy="223084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486" y="4422305"/>
            <a:ext cx="2402898" cy="2213263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781" y="4422306"/>
            <a:ext cx="2548759" cy="2213263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62" y="4384964"/>
            <a:ext cx="2552555" cy="2213263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327" y="4422305"/>
            <a:ext cx="2403187" cy="2228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4177</TotalTime>
  <Words>390</Words>
  <Application>Microsoft Office PowerPoint</Application>
  <PresentationFormat>Breedbeeld</PresentationFormat>
  <Paragraphs>187</Paragraphs>
  <Slides>21</Slides>
  <Notes>20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Project Rumah Impian Kita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Edward Brouwer</dc:creator>
  <cp:lastModifiedBy>Ronald</cp:lastModifiedBy>
  <cp:revision>183</cp:revision>
  <dcterms:created xsi:type="dcterms:W3CDTF">2016-07-24T16:06:00Z</dcterms:created>
  <dcterms:modified xsi:type="dcterms:W3CDTF">2018-02-22T11:23:29Z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1033-10.2.0.5811</vt:lpwstr>
  </property>
</Properties>
</file>